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5"/>
  </p:notesMasterIdLst>
  <p:sldIdLst>
    <p:sldId id="969" r:id="rId6"/>
    <p:sldId id="1452" r:id="rId7"/>
    <p:sldId id="1423" r:id="rId8"/>
    <p:sldId id="1444" r:id="rId9"/>
    <p:sldId id="1453" r:id="rId10"/>
    <p:sldId id="1454" r:id="rId11"/>
    <p:sldId id="1455" r:id="rId12"/>
    <p:sldId id="1456" r:id="rId13"/>
    <p:sldId id="1457" r:id="rId14"/>
    <p:sldId id="1458" r:id="rId15"/>
    <p:sldId id="1459" r:id="rId16"/>
    <p:sldId id="1446" r:id="rId17"/>
    <p:sldId id="1400" r:id="rId18"/>
    <p:sldId id="1428" r:id="rId19"/>
    <p:sldId id="1460" r:id="rId20"/>
    <p:sldId id="1461" r:id="rId21"/>
    <p:sldId id="1462" r:id="rId22"/>
    <p:sldId id="1445" r:id="rId23"/>
    <p:sldId id="114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如何面对青春期孩子的压力</a:t>
            </a:r>
            <a:endParaRPr lang="en-US" altLang="zh-CN" sz="54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周五专题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EF31A-3D24-AE15-6EC0-D74B7C98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/>
          </a:bodyPr>
          <a:lstStyle/>
          <a:p>
            <a:pPr algn="l"/>
            <a:endParaRPr lang="en-US" sz="2800">
              <a:ln>
                <a:solidFill>
                  <a:srgbClr val="404040">
                    <a:alpha val="10000"/>
                  </a:srgbClr>
                </a:solidFill>
              </a:ln>
              <a:solidFill>
                <a:srgbClr val="DADADA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83D12-9AEF-3B69-B965-DE5C2AFD44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95" y="1732449"/>
            <a:ext cx="3078749" cy="4482084"/>
          </a:xfrm>
        </p:spPr>
        <p:txBody>
          <a:bodyPr anchor="t">
            <a:normAutofit/>
          </a:bodyPr>
          <a:lstStyle/>
          <a:p>
            <a:endParaRPr lang="en-US" sz="1600">
              <a:ln>
                <a:solidFill>
                  <a:srgbClr val="404040">
                    <a:alpha val="10000"/>
                  </a:srgbClr>
                </a:solidFill>
              </a:ln>
              <a:solidFill>
                <a:srgbClr val="DADADA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AAD30-D8EE-61E9-700C-5A20596CF4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7" r="-2" b="-2"/>
          <a:stretch/>
        </p:blipFill>
        <p:spPr>
          <a:xfrm>
            <a:off x="3251299" y="609600"/>
            <a:ext cx="612322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26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一、面对青春期孩子的压力。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青春期抑郁症心理测试题：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https://zhuanlan.zhihu.com/p/508571705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、对事情总是有明确目的，在一般情况下能说到做到。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、能以一定的灵活性适应周围的人际关系。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、当自己的行为遭到反对时，能及时地自我调整，不一意孤行。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、对家庭、班级和学校的生活感到很习惯。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、经常留心周围人际环境的变化。</a:t>
            </a:r>
          </a:p>
        </p:txBody>
      </p:sp>
    </p:spTree>
    <p:extLst>
      <p:ext uri="{BB962C8B-B14F-4D97-AF65-F5344CB8AC3E}">
        <p14:creationId xmlns:p14="http://schemas.microsoft.com/office/powerpoint/2010/main" val="4365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、待人热情、友善，而不是冷漠无情。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、有助人为乐精神，肯关心帮助别人。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、能站在别人角度体会他们的内心感情。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、对周围的人们持信任态度。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、讲良心，做了错事感到内疚。</a:t>
            </a:r>
          </a:p>
        </p:txBody>
      </p:sp>
    </p:spTree>
    <p:extLst>
      <p:ext uri="{BB962C8B-B14F-4D97-AF65-F5344CB8AC3E}">
        <p14:creationId xmlns:p14="http://schemas.microsoft.com/office/powerpoint/2010/main" val="294090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、能基本正确地评价自己的各种品质。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、有适度的自尊心。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、以积极态度看待自己的形象。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、没有明显的自卑感。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、有一定的自我控制能力。</a:t>
            </a:r>
          </a:p>
        </p:txBody>
      </p:sp>
    </p:spTree>
    <p:extLst>
      <p:ext uri="{BB962C8B-B14F-4D97-AF65-F5344CB8AC3E}">
        <p14:creationId xmlns:p14="http://schemas.microsoft.com/office/powerpoint/2010/main" val="521376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、在多数情况下能独立决定自己的行为。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、懂得学习的重要性，学习态度端正。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、对家庭和学校生活感兴趣，认为自己是幸福的。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、学习不感到非常困难，经过努力可以达到中等或中等以上水平。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、在集体生活中有一定的责任感，愿为集体出力。</a:t>
            </a:r>
          </a:p>
        </p:txBody>
      </p:sp>
    </p:spTree>
    <p:extLst>
      <p:ext uri="{BB962C8B-B14F-4D97-AF65-F5344CB8AC3E}">
        <p14:creationId xmlns:p14="http://schemas.microsoft.com/office/powerpoint/2010/main" val="1435910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、对学习和课外活动有主动精神。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、不做多数人反对的事。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、在集体中占有一定的位置，不是被遗忘的人。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、按时作息，睡眠良好。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、没有经常头痛现象。</a:t>
            </a:r>
          </a:p>
        </p:txBody>
      </p:sp>
    </p:spTree>
    <p:extLst>
      <p:ext uri="{BB962C8B-B14F-4D97-AF65-F5344CB8AC3E}">
        <p14:creationId xmlns:p14="http://schemas.microsoft.com/office/powerpoint/2010/main" val="1711898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、从来没有记忆突然减退、学习成绩大幅度下降的现象。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、能和异性同学正常交往。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、对自己的性发育情况有正确的了解和评价。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、对性的问题好奇，但不过分关注。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、没有不良的性行为习惯。</a:t>
            </a:r>
          </a:p>
        </p:txBody>
      </p:sp>
    </p:spTree>
    <p:extLst>
      <p:ext uri="{BB962C8B-B14F-4D97-AF65-F5344CB8AC3E}">
        <p14:creationId xmlns:p14="http://schemas.microsoft.com/office/powerpoint/2010/main" val="290348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、没有明显地陷入早恋而不能自拔。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、在一般情况下，情绪正常、乐观。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、对困难和挫折有一定的承受能力。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、能控制自己的愤怒、焦急和忧虑等不良情绪。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、有一定的胆量和勇敢精神。</a:t>
            </a:r>
          </a:p>
        </p:txBody>
      </p:sp>
    </p:spTree>
    <p:extLst>
      <p:ext uri="{BB962C8B-B14F-4D97-AF65-F5344CB8AC3E}">
        <p14:creationId xmlns:p14="http://schemas.microsoft.com/office/powerpoint/2010/main" val="403952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、在多数情况下表现诚实。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、对不公正的事情表示气愤。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、愿意承担自己应承担的义务。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、对父母有爱和依恋之心。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、对自己的前途充满希望和信心。</a:t>
            </a:r>
          </a:p>
        </p:txBody>
      </p:sp>
    </p:spTree>
    <p:extLst>
      <p:ext uri="{BB962C8B-B14F-4D97-AF65-F5344CB8AC3E}">
        <p14:creationId xmlns:p14="http://schemas.microsoft.com/office/powerpoint/2010/main" val="139938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青春期抑郁症心理测试题的结果判定：　　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36-40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分：为适应非常好；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29-35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分：为适应良好；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24-28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分：为尚能适应；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16-23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分：为适应不良；</a:t>
            </a:r>
          </a:p>
          <a:p>
            <a:pPr marL="630237" lvl="2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0-15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分：为严重适应不良。</a:t>
            </a:r>
          </a:p>
        </p:txBody>
      </p:sp>
    </p:spTree>
    <p:extLst>
      <p:ext uri="{BB962C8B-B14F-4D97-AF65-F5344CB8AC3E}">
        <p14:creationId xmlns:p14="http://schemas.microsoft.com/office/powerpoint/2010/main" val="320097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一、面对青春期孩子的压力。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二、理解青春期孩子的压力。</a:t>
            </a: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、学业压力。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保持原有成绩、名次、水平。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课业与课外活动，时间调配。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76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、社交压力。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自我定位。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担心不被喜欢、不被接受。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建立亲密（交友）关系时遇到问题。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7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、父母压力。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依恋断层。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年龄差距大、代沟。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3)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弟兄姊妹间比较。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341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一、面对青春期孩子的压力。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二、理解青春期孩子的压力。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三、缓解青春期孩子的压力。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83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7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、大目标分解成小目标，减少压力。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、实现小目标后，经常鼓励、培养自信。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、多倾听、多引导、多支持。 </a:t>
            </a:r>
          </a:p>
        </p:txBody>
      </p:sp>
    </p:spTree>
    <p:extLst>
      <p:ext uri="{BB962C8B-B14F-4D97-AF65-F5344CB8AC3E}">
        <p14:creationId xmlns:p14="http://schemas.microsoft.com/office/powerpoint/2010/main" val="453334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专题分享与讨论：如何与青春期孩子保持沟通？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22180</TotalTime>
  <Words>918</Words>
  <Application>Microsoft Office PowerPoint</Application>
  <PresentationFormat>Widescreen</PresentationFormat>
  <Paragraphs>82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40</cp:revision>
  <dcterms:created xsi:type="dcterms:W3CDTF">2020-11-05T21:27:14Z</dcterms:created>
  <dcterms:modified xsi:type="dcterms:W3CDTF">2022-07-22T18:29:04Z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